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6" r:id="rId3"/>
    <p:sldId id="285" r:id="rId4"/>
    <p:sldId id="287" r:id="rId5"/>
    <p:sldId id="288" r:id="rId6"/>
    <p:sldId id="297" r:id="rId7"/>
    <p:sldId id="296" r:id="rId8"/>
    <p:sldId id="295" r:id="rId9"/>
    <p:sldId id="290" r:id="rId10"/>
    <p:sldId id="292" r:id="rId11"/>
    <p:sldId id="291" r:id="rId12"/>
    <p:sldId id="289" r:id="rId13"/>
    <p:sldId id="293" r:id="rId14"/>
    <p:sldId id="294" r:id="rId15"/>
    <p:sldId id="262" r:id="rId16"/>
    <p:sldId id="263" r:id="rId17"/>
    <p:sldId id="265" r:id="rId18"/>
    <p:sldId id="266" r:id="rId19"/>
    <p:sldId id="268" r:id="rId20"/>
    <p:sldId id="269" r:id="rId21"/>
    <p:sldId id="270" r:id="rId22"/>
    <p:sldId id="271" r:id="rId23"/>
    <p:sldId id="273" r:id="rId24"/>
    <p:sldId id="275" r:id="rId25"/>
    <p:sldId id="278" r:id="rId26"/>
    <p:sldId id="279" r:id="rId27"/>
    <p:sldId id="281" r:id="rId28"/>
    <p:sldId id="284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BDABDD8-E396-451F-A187-826A46753F71}">
          <p14:sldIdLst>
            <p14:sldId id="286"/>
            <p14:sldId id="285"/>
            <p14:sldId id="287"/>
            <p14:sldId id="288"/>
            <p14:sldId id="297"/>
            <p14:sldId id="296"/>
            <p14:sldId id="295"/>
          </p14:sldIdLst>
        </p14:section>
        <p14:section name="Амплитуды для всех каналов MPPC" id="{5F26689A-9E7A-4166-9332-E6571634D20E}">
          <p14:sldIdLst>
            <p14:sldId id="290"/>
            <p14:sldId id="292"/>
            <p14:sldId id="291"/>
            <p14:sldId id="289"/>
            <p14:sldId id="293"/>
            <p14:sldId id="294"/>
          </p14:sldIdLst>
        </p14:section>
        <p14:section name="Примеры сигналов для разных полей MPPC#38" id="{C76B8A8C-CDC1-463B-9CE5-215A2AA89911}">
          <p14:sldIdLst>
            <p14:sldId id="262"/>
            <p14:sldId id="263"/>
            <p14:sldId id="265"/>
            <p14:sldId id="266"/>
            <p14:sldId id="268"/>
            <p14:sldId id="269"/>
            <p14:sldId id="270"/>
            <p14:sldId id="271"/>
            <p14:sldId id="273"/>
            <p14:sldId id="275"/>
            <p14:sldId id="278"/>
            <p14:sldId id="279"/>
            <p14:sldId id="281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9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3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24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48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923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54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539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3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23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95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15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09.11.2017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88BB5-4267-40E1-AAE8-8173B2D94D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09.11.2017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35F85-7E3C-4D5C-81A0-BB06A362E77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71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11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34282"/>
          </a:xfrm>
        </p:spPr>
        <p:txBody>
          <a:bodyPr>
            <a:normAutofit/>
          </a:bodyPr>
          <a:lstStyle/>
          <a:p>
            <a:r>
              <a:rPr lang="ru-RU" dirty="0" smtClean="0"/>
              <a:t>Выход центрального </a:t>
            </a:r>
            <a:r>
              <a:rPr lang="en-US" dirty="0" smtClean="0"/>
              <a:t>MPPC </a:t>
            </a:r>
            <a:br>
              <a:rPr lang="en-US" dirty="0" smtClean="0"/>
            </a:br>
            <a:r>
              <a:rPr lang="ru-RU" dirty="0" smtClean="0"/>
              <a:t>и </a:t>
            </a:r>
            <a:r>
              <a:rPr lang="en-US" dirty="0" smtClean="0"/>
              <a:t>MPPC</a:t>
            </a:r>
            <a:r>
              <a:rPr lang="ru-RU" dirty="0" smtClean="0"/>
              <a:t>-</a:t>
            </a:r>
            <a:r>
              <a:rPr lang="en-US" dirty="0" smtClean="0"/>
              <a:t>matrix 5x5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553147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Шемякина Екатерина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171109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6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1" name="Picture 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7" t="27391" r="36085" b="27997"/>
          <a:stretch/>
        </p:blipFill>
        <p:spPr bwMode="auto">
          <a:xfrm>
            <a:off x="323526" y="188640"/>
            <a:ext cx="4218261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5" t="23347" r="36705" b="27478"/>
          <a:stretch/>
        </p:blipFill>
        <p:spPr bwMode="auto">
          <a:xfrm>
            <a:off x="4644008" y="200266"/>
            <a:ext cx="4176464" cy="33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6" t="25584" r="35332" b="26414"/>
          <a:stretch/>
        </p:blipFill>
        <p:spPr bwMode="auto">
          <a:xfrm>
            <a:off x="323527" y="3356993"/>
            <a:ext cx="4218260" cy="340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8" t="23645" r="37929" b="26280"/>
          <a:stretch/>
        </p:blipFill>
        <p:spPr bwMode="auto">
          <a:xfrm>
            <a:off x="4716016" y="3526662"/>
            <a:ext cx="4104456" cy="333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30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7" t="30954" r="24733" b="25917"/>
          <a:stretch/>
        </p:blipFill>
        <p:spPr bwMode="auto">
          <a:xfrm>
            <a:off x="4396218" y="3446922"/>
            <a:ext cx="4208230" cy="341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8" t="23348" r="34240" b="26334"/>
          <a:stretch/>
        </p:blipFill>
        <p:spPr bwMode="auto">
          <a:xfrm>
            <a:off x="179512" y="125464"/>
            <a:ext cx="4176464" cy="342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6" t="25635" r="35634" b="28621"/>
          <a:stretch/>
        </p:blipFill>
        <p:spPr bwMode="auto">
          <a:xfrm>
            <a:off x="4386148" y="44624"/>
            <a:ext cx="4194620" cy="342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7" t="23971" r="35530" b="29572"/>
          <a:stretch/>
        </p:blipFill>
        <p:spPr bwMode="auto">
          <a:xfrm>
            <a:off x="179512" y="3501008"/>
            <a:ext cx="4104456" cy="337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45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4" t="22395" r="30917" b="27477"/>
          <a:stretch/>
        </p:blipFill>
        <p:spPr bwMode="auto">
          <a:xfrm>
            <a:off x="251519" y="116632"/>
            <a:ext cx="3979881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1" t="21827" r="37286" b="27523"/>
          <a:stretch/>
        </p:blipFill>
        <p:spPr bwMode="auto">
          <a:xfrm>
            <a:off x="4644008" y="188639"/>
            <a:ext cx="4032448" cy="332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6" t="30974" r="9714" b="26269"/>
          <a:stretch/>
        </p:blipFill>
        <p:spPr bwMode="auto">
          <a:xfrm>
            <a:off x="251521" y="3453578"/>
            <a:ext cx="4051164" cy="335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Группа 4"/>
          <p:cNvGrpSpPr/>
          <p:nvPr/>
        </p:nvGrpSpPr>
        <p:grpSpPr>
          <a:xfrm>
            <a:off x="4680012" y="3453576"/>
            <a:ext cx="3960440" cy="3300367"/>
            <a:chOff x="4680012" y="3453576"/>
            <a:chExt cx="3960440" cy="3300367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6" t="27954" r="37732" b="26102"/>
            <a:stretch/>
          </p:blipFill>
          <p:spPr bwMode="auto">
            <a:xfrm>
              <a:off x="4680012" y="3453576"/>
              <a:ext cx="3960440" cy="3300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8" t="37830" r="40899" b="54641"/>
            <a:stretch/>
          </p:blipFill>
          <p:spPr bwMode="auto">
            <a:xfrm>
              <a:off x="5241186" y="4149080"/>
              <a:ext cx="2838092" cy="534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554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4" t="23158" r="29630" b="33195"/>
          <a:stretch/>
        </p:blipFill>
        <p:spPr bwMode="auto">
          <a:xfrm>
            <a:off x="107504" y="44624"/>
            <a:ext cx="4104456" cy="343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55976" y="3635278"/>
            <a:ext cx="4608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prstClr val="black"/>
                </a:solidFill>
              </a:rPr>
              <a:t>Внимание! Для </a:t>
            </a:r>
            <a:r>
              <a:rPr lang="ru-RU" dirty="0">
                <a:solidFill>
                  <a:prstClr val="black"/>
                </a:solidFill>
              </a:rPr>
              <a:t>числа </a:t>
            </a:r>
            <a:r>
              <a:rPr lang="en-US" dirty="0" err="1" smtClean="0">
                <a:solidFill>
                  <a:prstClr val="black"/>
                </a:solidFill>
              </a:rPr>
              <a:t>pe</a:t>
            </a:r>
            <a:r>
              <a:rPr lang="ru-RU" dirty="0" smtClean="0">
                <a:solidFill>
                  <a:prstClr val="black"/>
                </a:solidFill>
              </a:rPr>
              <a:t>, полученных вычислением по площади, (синие точки) для всех каналов, кроме 38 и 51, использовался только медианный фильтр, без линейной интерполяции. Именно это объясняет большое расхождение с данными, вычисленными по двойному интегралу. </a:t>
            </a:r>
            <a:br>
              <a:rPr lang="ru-RU" dirty="0" smtClean="0">
                <a:solidFill>
                  <a:prstClr val="black"/>
                </a:solidFill>
              </a:rPr>
            </a:br>
            <a:r>
              <a:rPr lang="ru-RU" dirty="0" smtClean="0">
                <a:solidFill>
                  <a:prstClr val="black"/>
                </a:solidFill>
              </a:rPr>
              <a:t>По каналам 38 и 51 видно, что вычисление площади с интерполяцией и двойной интеграл дают </a:t>
            </a:r>
            <a:r>
              <a:rPr lang="ru-RU" smtClean="0">
                <a:solidFill>
                  <a:prstClr val="black"/>
                </a:solidFill>
              </a:rPr>
              <a:t>близкие результаты.</a:t>
            </a:r>
            <a:endParaRPr lang="ru-RU" dirty="0" smtClean="0">
              <a:solidFill>
                <a:prstClr val="black"/>
              </a:solidFill>
            </a:endParaRPr>
          </a:p>
          <a:p>
            <a:endParaRPr lang="ru-RU" dirty="0">
              <a:solidFill>
                <a:prstClr val="black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716016" y="116632"/>
            <a:ext cx="4050578" cy="3349745"/>
            <a:chOff x="4716016" y="116632"/>
            <a:chExt cx="4050578" cy="334974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26" t="29828" r="35930" b="26001"/>
            <a:stretch/>
          </p:blipFill>
          <p:spPr bwMode="auto">
            <a:xfrm>
              <a:off x="4716016" y="116632"/>
              <a:ext cx="4050578" cy="3349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8" t="37830" r="40899" b="54641"/>
            <a:stretch/>
          </p:blipFill>
          <p:spPr bwMode="auto">
            <a:xfrm>
              <a:off x="5292080" y="877938"/>
              <a:ext cx="2736304" cy="515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8" t="37830" r="40899" b="54641"/>
          <a:stretch/>
        </p:blipFill>
        <p:spPr bwMode="auto">
          <a:xfrm>
            <a:off x="683568" y="836712"/>
            <a:ext cx="2838092" cy="53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Группа 4"/>
          <p:cNvGrpSpPr/>
          <p:nvPr/>
        </p:nvGrpSpPr>
        <p:grpSpPr>
          <a:xfrm>
            <a:off x="107504" y="3466377"/>
            <a:ext cx="4104456" cy="3317512"/>
            <a:chOff x="107504" y="3466377"/>
            <a:chExt cx="4104456" cy="3317512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76" t="31045" r="27030" b="27148"/>
            <a:stretch/>
          </p:blipFill>
          <p:spPr bwMode="auto">
            <a:xfrm>
              <a:off x="107504" y="3466377"/>
              <a:ext cx="4104456" cy="3317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8" t="37830" r="40899" b="54641"/>
            <a:stretch/>
          </p:blipFill>
          <p:spPr bwMode="auto">
            <a:xfrm>
              <a:off x="683568" y="4209488"/>
              <a:ext cx="2736304" cy="515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696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791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72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337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01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78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05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события (20</a:t>
            </a:r>
            <a:r>
              <a:rPr lang="en-US" dirty="0" smtClean="0"/>
              <a:t>kV, MPPC#38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6099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27984" y="4979748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</a:t>
            </a:r>
            <a:r>
              <a:rPr lang="en-US" dirty="0" err="1" smtClean="0">
                <a:solidFill>
                  <a:schemeClr val="bg1"/>
                </a:solidFill>
              </a:rPr>
              <a:t>ʃS</a:t>
            </a:r>
            <a:r>
              <a:rPr lang="en-US" baseline="-25000" dirty="0" err="1" smtClean="0">
                <a:solidFill>
                  <a:schemeClr val="bg1"/>
                </a:solidFill>
              </a:rPr>
              <a:t>MPPC</a:t>
            </a:r>
            <a:r>
              <a:rPr lang="en-US" dirty="0" smtClean="0">
                <a:solidFill>
                  <a:schemeClr val="bg1"/>
                </a:solidFill>
              </a:rPr>
              <a:t>&gt; (white)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3717032"/>
            <a:ext cx="139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&lt;S</a:t>
            </a:r>
            <a:r>
              <a:rPr lang="en-US" baseline="-25000" dirty="0" smtClean="0">
                <a:solidFill>
                  <a:schemeClr val="bg1"/>
                </a:solidFill>
              </a:rPr>
              <a:t>3PMT</a:t>
            </a:r>
            <a:r>
              <a:rPr lang="en-US" dirty="0" smtClean="0">
                <a:solidFill>
                  <a:schemeClr val="bg1"/>
                </a:solidFill>
              </a:rPr>
              <a:t>&gt; (red)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73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715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10R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58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916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ru-RU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293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ru-RU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463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782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986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ru-RU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47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события (20</a:t>
            </a:r>
            <a:r>
              <a:rPr lang="en-US" dirty="0" smtClean="0"/>
              <a:t>kV, MPPC#38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627269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6372200" y="1196752"/>
            <a:ext cx="2664296" cy="3888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800" dirty="0" smtClean="0"/>
              <a:t>Программа определяет следующие диапазоны измерений: </a:t>
            </a:r>
          </a:p>
          <a:p>
            <a:pPr marL="0" indent="0">
              <a:buFont typeface="Arial" pitchFamily="34" charset="0"/>
              <a:buNone/>
            </a:pPr>
            <a:r>
              <a:rPr lang="ru-RU" sz="1800" dirty="0" smtClean="0"/>
              <a:t>1. </a:t>
            </a:r>
            <a:r>
              <a:rPr lang="en-US" sz="1800" dirty="0" smtClean="0"/>
              <a:t>“MPPC zoom” – </a:t>
            </a:r>
            <a:r>
              <a:rPr lang="ru-RU" sz="1800" dirty="0" smtClean="0"/>
              <a:t>от начала сигнала (52 </a:t>
            </a:r>
            <a:r>
              <a:rPr lang="el-GR" sz="1800" dirty="0" smtClean="0"/>
              <a:t>μ</a:t>
            </a:r>
            <a:r>
              <a:rPr lang="en-US" sz="1800" dirty="0"/>
              <a:t>s</a:t>
            </a:r>
            <a:r>
              <a:rPr lang="ru-RU" sz="1800" dirty="0" smtClean="0"/>
              <a:t>)</a:t>
            </a:r>
            <a:r>
              <a:rPr lang="en-US" sz="1800" dirty="0" smtClean="0"/>
              <a:t> </a:t>
            </a:r>
            <a:r>
              <a:rPr lang="ru-RU" sz="1800" dirty="0" smtClean="0"/>
              <a:t>до тех пор, пока средний интеграл </a:t>
            </a:r>
            <a:r>
              <a:rPr lang="en-US" sz="1800" dirty="0" smtClean="0"/>
              <a:t>MPPC-</a:t>
            </a:r>
            <a:r>
              <a:rPr lang="ru-RU" sz="1800" dirty="0" smtClean="0"/>
              <a:t>сигналов больше нуля.</a:t>
            </a:r>
          </a:p>
          <a:p>
            <a:pPr marL="0" indent="0">
              <a:buNone/>
            </a:pPr>
            <a:r>
              <a:rPr lang="ru-RU" sz="1800" dirty="0" smtClean="0"/>
              <a:t>2. </a:t>
            </a:r>
            <a:r>
              <a:rPr lang="en-US" sz="1800" dirty="0" smtClean="0"/>
              <a:t>“PMT zoom” – </a:t>
            </a:r>
            <a:r>
              <a:rPr lang="ru-RU" sz="1800" dirty="0"/>
              <a:t>от начала сигнала (52 </a:t>
            </a:r>
            <a:r>
              <a:rPr lang="el-GR" sz="1800" dirty="0"/>
              <a:t>μ</a:t>
            </a:r>
            <a:r>
              <a:rPr lang="en-US" sz="1800" dirty="0"/>
              <a:t>s</a:t>
            </a:r>
            <a:r>
              <a:rPr lang="ru-RU" sz="1800" dirty="0"/>
              <a:t>)</a:t>
            </a:r>
            <a:r>
              <a:rPr lang="en-US" sz="1800" dirty="0"/>
              <a:t> </a:t>
            </a:r>
            <a:r>
              <a:rPr lang="ru-RU" sz="1800" dirty="0"/>
              <a:t>до тех пор, пока </a:t>
            </a:r>
            <a:r>
              <a:rPr lang="ru-RU" sz="1800" dirty="0" smtClean="0"/>
              <a:t>средний </a:t>
            </a:r>
            <a:r>
              <a:rPr lang="en-US" sz="1800" dirty="0" smtClean="0"/>
              <a:t>3PMT-</a:t>
            </a:r>
            <a:r>
              <a:rPr lang="ru-RU" sz="1800" dirty="0" smtClean="0"/>
              <a:t>сигнал </a:t>
            </a:r>
            <a:r>
              <a:rPr lang="ru-RU" sz="1800" dirty="0"/>
              <a:t>больше нуля</a:t>
            </a:r>
            <a:r>
              <a:rPr lang="ru-RU" sz="1800" dirty="0" smtClean="0"/>
              <a:t>.</a:t>
            </a:r>
            <a:r>
              <a:rPr lang="en-US" sz="1800" dirty="0" smtClean="0"/>
              <a:t> </a:t>
            </a:r>
            <a:endParaRPr lang="ru-RU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12660" y="3779748"/>
            <a:ext cx="1343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&lt;</a:t>
            </a:r>
            <a:r>
              <a:rPr lang="en-US" sz="1400" dirty="0" err="1" smtClean="0">
                <a:solidFill>
                  <a:schemeClr val="bg1"/>
                </a:solidFill>
              </a:rPr>
              <a:t>ʃS</a:t>
            </a:r>
            <a:r>
              <a:rPr lang="en-US" sz="1400" baseline="-25000" dirty="0" err="1" smtClean="0">
                <a:solidFill>
                  <a:schemeClr val="bg1"/>
                </a:solidFill>
              </a:rPr>
              <a:t>MPPC</a:t>
            </a:r>
            <a:r>
              <a:rPr lang="en-US" sz="1400" dirty="0" smtClean="0">
                <a:solidFill>
                  <a:schemeClr val="bg1"/>
                </a:solidFill>
              </a:rPr>
              <a:t>&gt; (white)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2920" y="2852936"/>
            <a:ext cx="112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&lt;S</a:t>
            </a:r>
            <a:r>
              <a:rPr lang="en-US" sz="1400" baseline="-25000" dirty="0" smtClean="0">
                <a:solidFill>
                  <a:schemeClr val="bg1"/>
                </a:solidFill>
              </a:rPr>
              <a:t>3PMT</a:t>
            </a:r>
            <a:r>
              <a:rPr lang="en-US" sz="1400" dirty="0" smtClean="0">
                <a:solidFill>
                  <a:schemeClr val="bg1"/>
                </a:solidFill>
              </a:rPr>
              <a:t>&gt; (red)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07504" y="5013176"/>
            <a:ext cx="8856984" cy="1731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800" dirty="0" smtClean="0"/>
              <a:t>Для обоих этих временных интегралов для каждого события программа выдает:</a:t>
            </a:r>
          </a:p>
          <a:p>
            <a:pPr>
              <a:buFont typeface="Arial" pitchFamily="34" charset="0"/>
              <a:buAutoNum type="arabicPeriod"/>
            </a:pPr>
            <a:r>
              <a:rPr lang="ru-RU" sz="1800" dirty="0" smtClean="0"/>
              <a:t>Площадь всех пиков в интервале (ограниченную линейной аппроксимацией)</a:t>
            </a:r>
          </a:p>
          <a:p>
            <a:pPr>
              <a:buFont typeface="Arial" pitchFamily="34" charset="0"/>
              <a:buAutoNum type="arabicPeriod"/>
            </a:pPr>
            <a:r>
              <a:rPr lang="ru-RU" sz="1800" dirty="0" smtClean="0"/>
              <a:t>Площадь интеграла (т.е. величину двойного интеграла)</a:t>
            </a:r>
          </a:p>
        </p:txBody>
      </p:sp>
    </p:spTree>
    <p:extLst>
      <p:ext uri="{BB962C8B-B14F-4D97-AF65-F5344CB8AC3E}">
        <p14:creationId xmlns:p14="http://schemas.microsoft.com/office/powerpoint/2010/main" val="42760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зависимости от поля </a:t>
            </a:r>
            <a:r>
              <a:rPr lang="en-US" dirty="0" smtClean="0"/>
              <a:t>(MPPC#38)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21443" r="10224" b="26333"/>
          <a:stretch/>
        </p:blipFill>
        <p:spPr bwMode="auto">
          <a:xfrm>
            <a:off x="0" y="1628799"/>
            <a:ext cx="9108504" cy="367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07504" y="5373216"/>
            <a:ext cx="8784976" cy="1155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800" dirty="0" smtClean="0"/>
              <a:t>На основе этих результатов для работы с остальными каналами выбираем в качестве диапазона </a:t>
            </a:r>
            <a:r>
              <a:rPr lang="en-US" sz="1800" dirty="0" smtClean="0"/>
              <a:t>“MPPC zoom”, </a:t>
            </a:r>
            <a:r>
              <a:rPr lang="ru-RU" sz="1800" dirty="0" smtClean="0"/>
              <a:t>а в качестве метода – двойное интегрирование, т.к. для низких полей результаты этого метода совпадают с результатами вычисления по площади, а для высоких полей зависимость, вычисленная методом двойного интеграла более гладкая.</a:t>
            </a:r>
          </a:p>
        </p:txBody>
      </p:sp>
    </p:spTree>
    <p:extLst>
      <p:ext uri="{BB962C8B-B14F-4D97-AF65-F5344CB8AC3E}">
        <p14:creationId xmlns:p14="http://schemas.microsoft.com/office/powerpoint/2010/main" val="2399044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936104"/>
          </a:xfrm>
        </p:spPr>
        <p:txBody>
          <a:bodyPr/>
          <a:lstStyle/>
          <a:p>
            <a:r>
              <a:rPr lang="ru-RU" dirty="0" smtClean="0"/>
              <a:t>Заряд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23953" r="24853" b="25078"/>
          <a:stretch/>
        </p:blipFill>
        <p:spPr bwMode="auto">
          <a:xfrm>
            <a:off x="-1" y="956443"/>
            <a:ext cx="6540573" cy="355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7584" y="4826082"/>
                <a:ext cx="1792414" cy="715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(1+</m:t>
                          </m:r>
                          <m:f>
                            <m:fPr>
                              <m:type m:val="skw"/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</m:den>
                          </m:f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826082"/>
                <a:ext cx="1792414" cy="7150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79984" y="5805264"/>
            <a:ext cx="184666" cy="92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05092" y="5895996"/>
            <a:ext cx="184666" cy="92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28912" y="5541086"/>
                <a:ext cx="1116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=25keV</a:t>
                </a:r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12" y="5541086"/>
                <a:ext cx="1116972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4348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9592" y="5988329"/>
                <a:ext cx="2787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</a:t>
                </a:r>
                <a:r>
                  <a:rPr lang="ru-RU" dirty="0" smtClean="0">
                    <a:solidFill>
                      <a:prstClr val="black"/>
                    </a:solidFill>
                  </a:rPr>
                  <a:t>выбрана в качестве </a:t>
                </a:r>
              </a:p>
              <a:p>
                <a:r>
                  <a:rPr lang="ru-RU" dirty="0" smtClean="0">
                    <a:solidFill>
                      <a:prstClr val="black"/>
                    </a:solidFill>
                  </a:rPr>
                  <a:t>калибровочной константы</a:t>
                </a:r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988329"/>
                <a:ext cx="2787686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1969" t="-4717" r="-1094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7" t="17023" r="50256" b="25546"/>
          <a:stretch/>
        </p:blipFill>
        <p:spPr bwMode="auto">
          <a:xfrm>
            <a:off x="4211959" y="2564905"/>
            <a:ext cx="4685373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5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Выход матрицы </a:t>
            </a:r>
            <a:r>
              <a:rPr lang="en-US" dirty="0" smtClean="0"/>
              <a:t>vs </a:t>
            </a:r>
            <a:r>
              <a:rPr lang="ru-RU" dirty="0" smtClean="0"/>
              <a:t>выход </a:t>
            </a:r>
            <a:r>
              <a:rPr lang="en-US" dirty="0" smtClean="0"/>
              <a:t>MPPC#13</a:t>
            </a:r>
            <a:endParaRPr lang="ru-RU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19918" r="44854" b="25571"/>
          <a:stretch/>
        </p:blipFill>
        <p:spPr bwMode="auto">
          <a:xfrm>
            <a:off x="1475657" y="1412775"/>
            <a:ext cx="6464104" cy="509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5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Почему сигнал со всей матрицы не насыщается при больших полях: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8" t="21633" r="19981" b="32433"/>
          <a:stretch/>
        </p:blipFill>
        <p:spPr bwMode="auto">
          <a:xfrm>
            <a:off x="179512" y="1988840"/>
            <a:ext cx="8974706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15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7" t="25445" r="10868" b="26333"/>
          <a:stretch/>
        </p:blipFill>
        <p:spPr bwMode="auto">
          <a:xfrm>
            <a:off x="4583625" y="3356991"/>
            <a:ext cx="4032449" cy="329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7" t="22014" r="11726" b="42535"/>
          <a:stretch/>
        </p:blipFill>
        <p:spPr bwMode="auto">
          <a:xfrm>
            <a:off x="387952" y="61244"/>
            <a:ext cx="4022230" cy="329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3" t="22208" r="9928" b="27866"/>
          <a:stretch/>
        </p:blipFill>
        <p:spPr bwMode="auto">
          <a:xfrm>
            <a:off x="4583537" y="116632"/>
            <a:ext cx="4023347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9" t="34616" r="6574" b="29377"/>
          <a:stretch/>
        </p:blipFill>
        <p:spPr bwMode="auto">
          <a:xfrm>
            <a:off x="395536" y="3356991"/>
            <a:ext cx="4004847" cy="329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09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24492" r="7008" b="37960"/>
          <a:stretch/>
        </p:blipFill>
        <p:spPr bwMode="auto">
          <a:xfrm>
            <a:off x="251519" y="188640"/>
            <a:ext cx="396409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2" t="25255" r="9367" b="39103"/>
          <a:stretch/>
        </p:blipFill>
        <p:spPr bwMode="auto">
          <a:xfrm>
            <a:off x="4572000" y="188640"/>
            <a:ext cx="396814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5" t="23729" r="29522" b="32242"/>
          <a:stretch/>
        </p:blipFill>
        <p:spPr bwMode="auto">
          <a:xfrm>
            <a:off x="179512" y="3418186"/>
            <a:ext cx="4032448" cy="317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0" t="24798" r="30174" b="29112"/>
          <a:stretch/>
        </p:blipFill>
        <p:spPr bwMode="auto">
          <a:xfrm>
            <a:off x="4572000" y="3501008"/>
            <a:ext cx="3968140" cy="318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0767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306</Words>
  <Application>Microsoft Office PowerPoint</Application>
  <PresentationFormat>Экран (4:3)</PresentationFormat>
  <Paragraphs>40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29" baseType="lpstr">
      <vt:lpstr>Тема Office</vt:lpstr>
      <vt:lpstr>1_Тема Office</vt:lpstr>
      <vt:lpstr>Выход центрального MPPC  и MPPC-matrix 5x5</vt:lpstr>
      <vt:lpstr>Пример события (20kV, MPPC#38)</vt:lpstr>
      <vt:lpstr>Пример события (20kV, MPPC#38)</vt:lpstr>
      <vt:lpstr>N pe в зависимости от поля (MPPC#38)</vt:lpstr>
      <vt:lpstr>Заряд</vt:lpstr>
      <vt:lpstr>Выход матрицы vs выход MPPC#13</vt:lpstr>
      <vt:lpstr>Почему сигнал со всей матрицы не насыщается при больших полях: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5</vt:lpstr>
      <vt:lpstr>6</vt:lpstr>
      <vt:lpstr>7</vt:lpstr>
      <vt:lpstr>7</vt:lpstr>
      <vt:lpstr>8</vt:lpstr>
      <vt:lpstr>9</vt:lpstr>
      <vt:lpstr>9</vt:lpstr>
      <vt:lpstr>10R</vt:lpstr>
      <vt:lpstr>10</vt:lpstr>
      <vt:lpstr>12</vt:lpstr>
      <vt:lpstr>14</vt:lpstr>
      <vt:lpstr>16</vt:lpstr>
      <vt:lpstr>18</vt:lpstr>
      <vt:lpstr>20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Margo</dc:creator>
  <cp:lastModifiedBy>Margo</cp:lastModifiedBy>
  <cp:revision>30</cp:revision>
  <dcterms:created xsi:type="dcterms:W3CDTF">2017-07-06T04:39:02Z</dcterms:created>
  <dcterms:modified xsi:type="dcterms:W3CDTF">2017-11-09T09:36:35Z</dcterms:modified>
</cp:coreProperties>
</file>